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66" r:id="rId4"/>
    <p:sldId id="267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sz="2400" b="1" kern="1200">
        <a:solidFill>
          <a:srgbClr val="00388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400" b="1" kern="1200">
        <a:solidFill>
          <a:srgbClr val="00388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400" b="1" kern="1200">
        <a:solidFill>
          <a:srgbClr val="00388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400" b="1" kern="1200">
        <a:solidFill>
          <a:srgbClr val="00388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400" b="1" kern="1200">
        <a:solidFill>
          <a:srgbClr val="00388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00388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00388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00388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00388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algn="ctr"/>
            <a:endParaRPr lang="en-US" b="0">
              <a:solidFill>
                <a:srgbClr val="FF7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F7990-4C1F-4062-9276-EBD62E5B1636}" type="datetimeFigureOut">
              <a:rPr lang="en-US" smtClean="0"/>
              <a:t>10/26/2023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algn="ctr"/>
            <a:endParaRPr lang="en-US" b="0">
              <a:solidFill>
                <a:srgbClr val="FF7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A7180-6C7E-4917-AF17-6CDE2AF21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6646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 i="0" u="none">
                <a:solidFill>
                  <a:srgbClr val="FF7E00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 i="0" u="none">
                <a:solidFill>
                  <a:srgbClr val="FF7E00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2946ADF2-E38F-4678-AE93-79834F7ACC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23476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925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1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51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334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358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90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31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5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82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46ADF2-E38F-4678-AE93-79834F7ACCEC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34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844675"/>
            <a:ext cx="7199313" cy="1944688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63938" y="4652963"/>
            <a:ext cx="4824412" cy="504825"/>
          </a:xfrm>
        </p:spPr>
        <p:txBody>
          <a:bodyPr/>
          <a:lstStyle>
            <a:lvl1pPr marL="0" indent="0" algn="ctr">
              <a:buFontTx/>
              <a:buNone/>
              <a:defRPr sz="2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743504"/>
      </p:ext>
    </p:extLst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F64C7-43F9-4123-A6F6-614813AFA7DA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09C1B-856B-4218-8FB1-7FCC6FBC3B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02917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49" y="115888"/>
            <a:ext cx="7380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7C106-D012-406B-8B54-AF4EFA10DDE2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97F53-5CDB-477B-810D-9880C47CC9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23497"/>
      </p:ext>
    </p:extLst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4000" y="116632"/>
            <a:ext cx="7380000" cy="792000"/>
          </a:xfrm>
        </p:spPr>
        <p:txBody>
          <a:bodyPr/>
          <a:lstStyle>
            <a:lvl1pPr algn="l">
              <a:defRPr sz="32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1628800"/>
            <a:ext cx="7344817" cy="4392487"/>
          </a:xfr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E160-BBDA-41B9-BF82-78785CAAE5AE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34971-0E6C-4391-A90F-7365ABA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32983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115887"/>
            <a:ext cx="7345363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6013" y="1412875"/>
            <a:ext cx="3740150" cy="467995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8563" y="1412875"/>
            <a:ext cx="3740150" cy="467995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49F5B-44AA-44B6-8C37-6B89547FCD88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F67C1-284C-4B04-A623-07FFCA36C7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6132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15200"/>
            <a:ext cx="7380000" cy="79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5616" y="1340768"/>
            <a:ext cx="3672408" cy="8341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5616" y="2174875"/>
            <a:ext cx="36724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4048" y="1340768"/>
            <a:ext cx="3682752" cy="8341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04048" y="2174875"/>
            <a:ext cx="368275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4A91A-2973-4CAC-8554-68C6E3954087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5CF16-90A5-4D8C-B7D8-D5D537C136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17303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F2A69-E6F1-40F9-BBF6-06645535222E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D1137-6673-4FD7-BA77-8660FE0F0B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66628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62808-702B-4F89-B062-2BAD990931A6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BD937-5CAC-4109-A59F-0FCDCDEE82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5051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7" y="1124744"/>
            <a:ext cx="2808312" cy="1084044"/>
          </a:xfrm>
        </p:spPr>
        <p:txBody>
          <a:bodyPr anchor="t"/>
          <a:lstStyle>
            <a:lvl1pPr algn="l">
              <a:defRPr sz="20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617" y="2286795"/>
            <a:ext cx="2808312" cy="387850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960" y="1124745"/>
            <a:ext cx="4536504" cy="5018967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B9C7C-30A0-40C3-B044-CA635B756CC0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D78BF-F277-436B-8181-118737B193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18584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15200"/>
            <a:ext cx="7380000" cy="792000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75656" y="2060848"/>
            <a:ext cx="6768752" cy="39604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656" y="1268760"/>
            <a:ext cx="6768752" cy="648072"/>
          </a:xfrm>
        </p:spPr>
        <p:txBody>
          <a:bodyPr anchor="b"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E46EB-D752-4383-B465-5FBA8B76B9A0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65DDD-E2B4-4670-BC8C-69543DE2E5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26927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115888"/>
            <a:ext cx="7345363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412875"/>
            <a:ext cx="76327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9838" y="6308725"/>
            <a:ext cx="1944687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effectLst/>
              </a:defRPr>
            </a:lvl1pPr>
          </a:lstStyle>
          <a:p>
            <a:pPr>
              <a:defRPr/>
            </a:pPr>
            <a:fld id="{071F56F1-E6EF-40E2-BF29-702D155A9B7E}" type="datetime1">
              <a:rPr lang="sr-Latn-BA" altLang="en-US"/>
              <a:pPr>
                <a:defRPr/>
              </a:pPr>
              <a:t>26.10.2023.</a:t>
            </a:fld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12088" y="6308725"/>
            <a:ext cx="93662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effectLst/>
              </a:defRPr>
            </a:lvl1pPr>
          </a:lstStyle>
          <a:p>
            <a:pPr>
              <a:defRPr/>
            </a:pPr>
            <a:fld id="{81BA81C6-0462-4871-A17A-DD0C3DAD7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" name="JS SlideHeader"/>
          <p:cNvSpPr txBox="1"/>
          <p:nvPr userDrawn="1"/>
        </p:nvSpPr>
        <p:spPr>
          <a:xfrm>
            <a:off x="914400" y="63500"/>
            <a:ext cx="73152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200" b="0" i="0" u="none">
              <a:solidFill>
                <a:srgbClr val="FF7E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88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rgbClr val="00388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rgbClr val="00388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388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388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88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88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88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88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88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dirty="0"/>
              <a:t>CLIMATE RISK MANAGEMENT AS A FUNCTION OF</a:t>
            </a:r>
            <a:br>
              <a:rPr lang="en-US" altLang="en-US" sz="2400" dirty="0"/>
            </a:br>
            <a:r>
              <a:rPr lang="en-US" altLang="en-US" sz="2400" dirty="0"/>
              <a:t>BUSINESS CONTINUITY OF THE BANK</a:t>
            </a:r>
            <a:r>
              <a:rPr lang="sr-Latn-ME" altLang="en-US" sz="2400" dirty="0" smtClean="0"/>
              <a:t/>
            </a:r>
            <a:br>
              <a:rPr lang="sr-Latn-ME" altLang="en-US" sz="2400" dirty="0" smtClean="0"/>
            </a:br>
            <a:r>
              <a:rPr lang="sr-Latn-ME" altLang="en-US" sz="2400" dirty="0" smtClean="0"/>
              <a:t/>
            </a:r>
            <a:br>
              <a:rPr lang="sr-Latn-ME" altLang="en-US" sz="2400" dirty="0" smtClean="0"/>
            </a:br>
            <a:r>
              <a:rPr lang="en-US" altLang="en-US" sz="2400" dirty="0"/>
              <a:t>17th South-Eastern European Economic Research Workshop</a:t>
            </a:r>
            <a:endParaRPr lang="sr-Latn-ME" altLang="en-US" sz="2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4293096"/>
            <a:ext cx="4824412" cy="504825"/>
          </a:xfrm>
        </p:spPr>
        <p:txBody>
          <a:bodyPr/>
          <a:lstStyle/>
          <a:p>
            <a:pPr eaLnBrk="1" hangingPunct="1">
              <a:defRPr/>
            </a:pPr>
            <a:r>
              <a:rPr lang="sr-Latn-ME" altLang="en-US" sz="1800" dirty="0" smtClean="0"/>
              <a:t>Miloš Martinović</a:t>
            </a:r>
          </a:p>
          <a:p>
            <a:pPr eaLnBrk="1" hangingPunct="1">
              <a:defRPr/>
            </a:pPr>
            <a:r>
              <a:rPr lang="sr-Latn-ME" altLang="en-US" sz="1800" dirty="0" smtClean="0"/>
              <a:t>Head of Business Continuity and Information Security Division</a:t>
            </a:r>
          </a:p>
          <a:p>
            <a:pPr eaLnBrk="1" hangingPunct="1">
              <a:defRPr/>
            </a:pPr>
            <a:r>
              <a:rPr lang="sr-Latn-ME" altLang="en-US" sz="1800" dirty="0" smtClean="0"/>
              <a:t>Central bank of Montenegro</a:t>
            </a:r>
            <a:endParaRPr lang="en-US" altLang="en-US" sz="18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644008" y="5949280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ME" sz="1600" dirty="0" smtClean="0"/>
              <a:t>December 4 - 5, 2023.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2400" dirty="0"/>
              <a:t>17th South-Eastern European Economic Research Workshop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013" y="1412875"/>
            <a:ext cx="4608115" cy="46799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sr-Latn-ME" alt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sr-Latn-ME" alt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sr-Latn-ME" alt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sr-Latn-ME" alt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sr-Latn-ME" altLang="en-US" sz="24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sr-Latn-ME" altLang="en-US" sz="1800" dirty="0" smtClean="0"/>
              <a:t>Miloš </a:t>
            </a:r>
            <a:r>
              <a:rPr lang="sr-Latn-ME" altLang="en-US" sz="1800" dirty="0"/>
              <a:t>Martinović </a:t>
            </a:r>
          </a:p>
          <a:p>
            <a:pPr marL="0" indent="0">
              <a:buNone/>
              <a:defRPr/>
            </a:pPr>
            <a:r>
              <a:rPr lang="sr-Latn-ME" altLang="en-US" sz="1800" dirty="0"/>
              <a:t>Head of Business Continuity and Information Security Division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r-Latn-ME" altLang="en-US" sz="1800" dirty="0" smtClean="0"/>
              <a:t>Central bank of Montenegro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r-Latn-ME" altLang="en-US" sz="1800" dirty="0" smtClean="0"/>
              <a:t>milos.martinovic</a:t>
            </a:r>
            <a:r>
              <a:rPr lang="en-US" altLang="en-US" sz="1800" dirty="0" smtClean="0"/>
              <a:t>@</a:t>
            </a:r>
            <a:r>
              <a:rPr lang="sr-Latn-ME" altLang="en-US" sz="1800" dirty="0" smtClean="0"/>
              <a:t>cbcg.me</a:t>
            </a:r>
            <a:endParaRPr lang="en-US" alt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49" y="1340768"/>
            <a:ext cx="2164604" cy="221535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67777" y="263691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ME" dirty="0" smtClean="0"/>
              <a:t>Q&amp;A 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367" y="3141676"/>
            <a:ext cx="2705100" cy="16859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52120" y="5013176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ME" dirty="0" smtClean="0"/>
              <a:t>Thank you for your attention!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6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ME" altLang="en-US" sz="2400" dirty="0" smtClean="0"/>
              <a:t>Brief overview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7700" y="1052736"/>
            <a:ext cx="76327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en-US" sz="1800" b="0" dirty="0"/>
              <a:t>Climate change represents one of the most important growing challenges and </a:t>
            </a:r>
            <a:r>
              <a:rPr lang="en-US" sz="1800" b="0" dirty="0" smtClean="0"/>
              <a:t>risks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facing </a:t>
            </a:r>
            <a:r>
              <a:rPr lang="en-US" sz="1800" b="0" dirty="0"/>
              <a:t>organizations today. Operating in a dynamic and changing environment, </a:t>
            </a:r>
            <a:r>
              <a:rPr lang="en-US" sz="1800" b="0" dirty="0" smtClean="0"/>
              <a:t>organizations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must </a:t>
            </a:r>
            <a:r>
              <a:rPr lang="en-US" sz="1800" b="0" dirty="0"/>
              <a:t>be aware of the existence of climate risks and their possible impact on business results</a:t>
            </a:r>
            <a:r>
              <a:rPr lang="en-US" sz="1800" b="0" dirty="0" smtClean="0"/>
              <a:t>.</a:t>
            </a:r>
            <a:endParaRPr lang="sr-Latn-ME" sz="1800" b="0" dirty="0" smtClean="0"/>
          </a:p>
          <a:p>
            <a:pPr marL="0" indent="0" algn="just">
              <a:buNone/>
            </a:pPr>
            <a:r>
              <a:rPr lang="en-US" sz="1800" b="0" dirty="0"/>
              <a:t>Preparation of adequate </a:t>
            </a:r>
            <a:r>
              <a:rPr lang="sr-Latn-ME" sz="1800" b="0" dirty="0" smtClean="0"/>
              <a:t>business </a:t>
            </a:r>
            <a:r>
              <a:rPr lang="en-US" sz="1800" b="0" dirty="0" smtClean="0"/>
              <a:t>continuity </a:t>
            </a:r>
            <a:r>
              <a:rPr lang="en-US" sz="1800" b="0" dirty="0"/>
              <a:t>plans can </a:t>
            </a:r>
            <a:r>
              <a:rPr lang="en-US" sz="1800" b="0" dirty="0" smtClean="0"/>
              <a:t>be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one </a:t>
            </a:r>
            <a:r>
              <a:rPr lang="en-US" sz="1800" b="0" dirty="0"/>
              <a:t>of the bank's important supports in relation to the impact of climate risks</a:t>
            </a:r>
            <a:r>
              <a:rPr lang="en-US" sz="1800" b="0" dirty="0" smtClean="0"/>
              <a:t>.</a:t>
            </a:r>
            <a:r>
              <a:rPr lang="sr-Latn-ME" sz="1800" b="0" dirty="0" smtClean="0"/>
              <a:t> </a:t>
            </a:r>
          </a:p>
          <a:p>
            <a:pPr marL="0" indent="0" algn="just">
              <a:buNone/>
            </a:pPr>
            <a:endParaRPr lang="sr-Latn-ME" altLang="en-US" sz="1800" b="0" dirty="0"/>
          </a:p>
          <a:p>
            <a:pPr marL="0" indent="0" algn="just">
              <a:buNone/>
            </a:pPr>
            <a:r>
              <a:rPr lang="sr-Latn-ME" altLang="en-US" sz="1800" b="0" dirty="0" smtClean="0"/>
              <a:t>Content:</a:t>
            </a:r>
          </a:p>
          <a:p>
            <a:pPr algn="just">
              <a:buAutoNum type="arabicPeriod"/>
            </a:pPr>
            <a:r>
              <a:rPr lang="sr-Latn-ME" altLang="en-US" sz="1800" b="0" dirty="0" smtClean="0"/>
              <a:t>Introduction of climate change concept and </a:t>
            </a:r>
            <a:r>
              <a:rPr lang="en-US" altLang="en-US" sz="1800" b="0" dirty="0"/>
              <a:t>presentation of climate risks </a:t>
            </a:r>
            <a:r>
              <a:rPr lang="sr-Latn-ME" altLang="en-US" sz="1800" b="0" dirty="0" smtClean="0"/>
              <a:t>with</a:t>
            </a:r>
            <a:r>
              <a:rPr lang="en-US" altLang="en-US" sz="1800" b="0" dirty="0" smtClean="0"/>
              <a:t> </a:t>
            </a:r>
            <a:r>
              <a:rPr lang="en-US" altLang="en-US" sz="1800" b="0" dirty="0"/>
              <a:t>their financial impact on the bank's operations </a:t>
            </a:r>
            <a:r>
              <a:rPr lang="en-US" altLang="en-US" sz="1800" b="0" dirty="0" smtClean="0"/>
              <a:t>through</a:t>
            </a:r>
            <a:r>
              <a:rPr lang="sr-Latn-ME" altLang="en-US" sz="1800" b="0" dirty="0" smtClean="0"/>
              <a:t> </a:t>
            </a:r>
            <a:r>
              <a:rPr lang="en-US" altLang="en-US" sz="1800" b="0" dirty="0" smtClean="0"/>
              <a:t>appropriate </a:t>
            </a:r>
            <a:r>
              <a:rPr lang="en-US" altLang="en-US" sz="1800" b="0" dirty="0"/>
              <a:t>transmission </a:t>
            </a:r>
            <a:r>
              <a:rPr lang="en-US" altLang="en-US" sz="1800" b="0" dirty="0" smtClean="0"/>
              <a:t>channels</a:t>
            </a:r>
            <a:r>
              <a:rPr lang="sr-Latn-ME" altLang="en-US" sz="1800" b="0" dirty="0" smtClean="0"/>
              <a:t>;</a:t>
            </a:r>
            <a:endParaRPr lang="sr-Latn-ME" altLang="en-US" sz="1800" b="0" dirty="0"/>
          </a:p>
          <a:p>
            <a:pPr algn="just">
              <a:buAutoNum type="arabicPeriod"/>
            </a:pPr>
            <a:r>
              <a:rPr lang="sr-Latn-ME" sz="1800" b="0" dirty="0"/>
              <a:t>T</a:t>
            </a:r>
            <a:r>
              <a:rPr lang="en-US" sz="1800" b="0" dirty="0" smtClean="0"/>
              <a:t>he </a:t>
            </a:r>
            <a:r>
              <a:rPr lang="en-US" sz="1800" b="0" dirty="0"/>
              <a:t>concept of </a:t>
            </a:r>
            <a:r>
              <a:rPr lang="en-US" sz="1800" b="0" dirty="0" smtClean="0"/>
              <a:t>business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continuity </a:t>
            </a:r>
            <a:r>
              <a:rPr lang="en-US" sz="1800" b="0" dirty="0"/>
              <a:t>management of the organization, with adequate elaboration of the business </a:t>
            </a:r>
            <a:r>
              <a:rPr lang="en-US" sz="1800" b="0" dirty="0" smtClean="0"/>
              <a:t>function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"risk </a:t>
            </a:r>
            <a:r>
              <a:rPr lang="en-US" sz="1800" b="0" dirty="0"/>
              <a:t>management" as the second line of "defense", as well as processes and procedures </a:t>
            </a:r>
            <a:r>
              <a:rPr lang="en-US" sz="1800" b="0" dirty="0" smtClean="0"/>
              <a:t>in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ensuring </a:t>
            </a:r>
            <a:r>
              <a:rPr lang="en-US" sz="1800" b="0" dirty="0"/>
              <a:t>business continuity according to the latest standards of quality management of </a:t>
            </a:r>
            <a:r>
              <a:rPr lang="en-US" sz="1800" b="0" dirty="0" smtClean="0"/>
              <a:t>the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organization</a:t>
            </a:r>
            <a:r>
              <a:rPr lang="sr-Latn-ME" sz="1800" b="0" dirty="0" smtClean="0"/>
              <a:t>;</a:t>
            </a:r>
            <a:endParaRPr lang="sr-Latn-ME" sz="1800" b="0" dirty="0"/>
          </a:p>
          <a:p>
            <a:pPr algn="just">
              <a:buAutoNum type="arabicPeriod"/>
            </a:pPr>
            <a:r>
              <a:rPr lang="sr-Latn-ME" sz="1800" b="0" dirty="0" smtClean="0"/>
              <a:t>B</a:t>
            </a:r>
            <a:r>
              <a:rPr lang="en-US" sz="1800" b="0" dirty="0" smtClean="0"/>
              <a:t>usiness </a:t>
            </a:r>
            <a:r>
              <a:rPr lang="en-US" sz="1800" b="0" dirty="0"/>
              <a:t>continuity tools and techniques</a:t>
            </a:r>
            <a:r>
              <a:rPr lang="sr-Latn-ME" sz="1800" b="0" dirty="0"/>
              <a:t> </a:t>
            </a:r>
            <a:r>
              <a:rPr lang="en-US" sz="1800" b="0" dirty="0"/>
              <a:t>that can influence on the reduction of climate risk for the </a:t>
            </a:r>
            <a:r>
              <a:rPr lang="en-US" sz="1800" b="0" dirty="0" smtClean="0"/>
              <a:t>bank</a:t>
            </a:r>
            <a:r>
              <a:rPr lang="sr-Latn-ME" sz="1800" b="0" dirty="0" smtClean="0"/>
              <a:t>. </a:t>
            </a:r>
            <a:endParaRPr lang="sr-Latn-ME" sz="18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45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dirty="0">
                <a:latin typeface="Times New Roman" panose="02020603050405020304" pitchFamily="18" charset="0"/>
              </a:rPr>
              <a:t>Climate risks - Uncertainty for Long-Term Business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47" y="1556792"/>
            <a:ext cx="6849431" cy="4244219"/>
          </a:xfrm>
        </p:spPr>
      </p:pic>
    </p:spTree>
    <p:extLst>
      <p:ext uri="{BB962C8B-B14F-4D97-AF65-F5344CB8AC3E}">
        <p14:creationId xmlns:p14="http://schemas.microsoft.com/office/powerpoint/2010/main" val="408781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dirty="0">
                <a:latin typeface="Times New Roman" panose="02020603050405020304" pitchFamily="18" charset="0"/>
              </a:rPr>
              <a:t>Climate risks - Uncertainty for Long-Term Business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484784"/>
            <a:ext cx="6307138" cy="444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1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dirty="0">
                <a:latin typeface="Times New Roman" panose="02020603050405020304" pitchFamily="18" charset="0"/>
              </a:rPr>
              <a:t>Climate risks - Uncertainty for Long-Term Business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13932" y="1340768"/>
            <a:ext cx="6012723" cy="489654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474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2400" dirty="0"/>
              <a:t>Business Continuity - Effective Risk Management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43361" y="2895517"/>
            <a:ext cx="4705350" cy="32861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7" name="Rectangle 6"/>
          <p:cNvSpPr/>
          <p:nvPr/>
        </p:nvSpPr>
        <p:spPr>
          <a:xfrm>
            <a:off x="1187624" y="1268761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0" dirty="0" smtClean="0">
                <a:latin typeface="+mn-lt"/>
              </a:rPr>
              <a:t>The</a:t>
            </a:r>
            <a:r>
              <a:rPr lang="sr-Latn-ME" sz="1800" b="0" dirty="0" smtClean="0">
                <a:latin typeface="+mn-lt"/>
              </a:rPr>
              <a:t> </a:t>
            </a:r>
            <a:r>
              <a:rPr lang="en-US" sz="1800" b="0" dirty="0" smtClean="0">
                <a:latin typeface="+mn-lt"/>
              </a:rPr>
              <a:t>Business </a:t>
            </a:r>
            <a:r>
              <a:rPr lang="en-US" sz="1800" b="0" dirty="0">
                <a:latin typeface="+mn-lt"/>
              </a:rPr>
              <a:t>Continuity Institute (BCI) defines the business continuity function as a set </a:t>
            </a:r>
            <a:r>
              <a:rPr lang="en-US" sz="1800" b="0" dirty="0" smtClean="0">
                <a:latin typeface="+mn-lt"/>
              </a:rPr>
              <a:t>of</a:t>
            </a:r>
            <a:r>
              <a:rPr lang="sr-Latn-ME" sz="1800" b="0" dirty="0" smtClean="0">
                <a:latin typeface="+mn-lt"/>
              </a:rPr>
              <a:t> </a:t>
            </a:r>
            <a:r>
              <a:rPr lang="en-US" sz="1800" b="0" dirty="0" smtClean="0">
                <a:latin typeface="+mn-lt"/>
              </a:rPr>
              <a:t>procedures </a:t>
            </a:r>
            <a:r>
              <a:rPr lang="en-US" sz="1800" b="0" dirty="0">
                <a:latin typeface="+mn-lt"/>
              </a:rPr>
              <a:t>and rules aimed at anticipating potential incidents that could impact critical </a:t>
            </a:r>
            <a:r>
              <a:rPr lang="en-US" sz="1800" b="0" dirty="0" smtClean="0">
                <a:latin typeface="+mn-lt"/>
              </a:rPr>
              <a:t>business</a:t>
            </a:r>
            <a:r>
              <a:rPr lang="sr-Latn-ME" sz="1800" b="0" dirty="0" smtClean="0">
                <a:latin typeface="+mn-lt"/>
              </a:rPr>
              <a:t> </a:t>
            </a:r>
            <a:r>
              <a:rPr lang="en-US" sz="1800" b="0" dirty="0" smtClean="0">
                <a:latin typeface="+mn-lt"/>
              </a:rPr>
              <a:t>processes </a:t>
            </a:r>
            <a:r>
              <a:rPr lang="en-US" sz="1800" b="0" dirty="0">
                <a:latin typeface="+mn-lt"/>
              </a:rPr>
              <a:t>and activities, ensuring an appropriate response to potential business interruptions </a:t>
            </a:r>
            <a:r>
              <a:rPr lang="en-US" sz="1800" b="0" dirty="0" smtClean="0">
                <a:latin typeface="+mn-lt"/>
              </a:rPr>
              <a:t>in</a:t>
            </a:r>
            <a:r>
              <a:rPr lang="sr-Latn-ME" sz="1800" b="0" dirty="0" smtClean="0">
                <a:latin typeface="+mn-lt"/>
              </a:rPr>
              <a:t> </a:t>
            </a:r>
            <a:r>
              <a:rPr lang="en-US" sz="1800" b="0" dirty="0" smtClean="0">
                <a:latin typeface="+mn-lt"/>
              </a:rPr>
              <a:t>a </a:t>
            </a:r>
            <a:r>
              <a:rPr lang="en-US" sz="1800" b="0" dirty="0">
                <a:latin typeface="+mn-lt"/>
              </a:rPr>
              <a:t>planned and predetermined </a:t>
            </a:r>
            <a:r>
              <a:rPr lang="en-US" sz="1800" b="0" dirty="0" smtClean="0">
                <a:latin typeface="+mn-lt"/>
              </a:rPr>
              <a:t>manner</a:t>
            </a:r>
            <a:r>
              <a:rPr lang="sr-Latn-ME" sz="1800" b="0" dirty="0" smtClean="0">
                <a:latin typeface="+mn-lt"/>
              </a:rPr>
              <a:t>.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009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2400" dirty="0"/>
              <a:t>Business Continuity - Effective Risk Management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156" y="1196751"/>
            <a:ext cx="7632700" cy="5111973"/>
          </a:xfrm>
        </p:spPr>
        <p:txBody>
          <a:bodyPr/>
          <a:lstStyle/>
          <a:p>
            <a:pPr marL="0" indent="0" algn="just">
              <a:buNone/>
            </a:pPr>
            <a:r>
              <a:rPr lang="en-US" sz="1800" b="0" dirty="0"/>
              <a:t>The Central Bank of Montenegro has a well-developed business continuity function, which </a:t>
            </a:r>
            <a:r>
              <a:rPr lang="en-US" sz="1800" b="0" dirty="0" smtClean="0"/>
              <a:t>is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organizationally </a:t>
            </a:r>
            <a:r>
              <a:rPr lang="en-US" sz="1800" b="0" dirty="0"/>
              <a:t>situated within the Directorate for Operational </a:t>
            </a:r>
            <a:r>
              <a:rPr lang="en-US" sz="1800" b="0" dirty="0" smtClean="0"/>
              <a:t>Risk</a:t>
            </a:r>
            <a:r>
              <a:rPr lang="sr-Latn-ME" sz="1800" b="0" dirty="0" smtClean="0"/>
              <a:t>,</a:t>
            </a:r>
            <a:r>
              <a:rPr lang="en-US" sz="1800" b="0" dirty="0" smtClean="0"/>
              <a:t> Information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Security </a:t>
            </a:r>
            <a:r>
              <a:rPr lang="en-US" sz="1800" b="0" dirty="0"/>
              <a:t>and Business </a:t>
            </a:r>
            <a:r>
              <a:rPr lang="en-US" sz="1800" b="0" dirty="0" smtClean="0"/>
              <a:t>Continuity</a:t>
            </a:r>
            <a:r>
              <a:rPr lang="sr-Latn-ME" sz="1800" b="0" dirty="0" smtClean="0"/>
              <a:t> Management</a:t>
            </a:r>
            <a:r>
              <a:rPr lang="en-US" sz="1800" b="0" dirty="0" smtClean="0"/>
              <a:t>.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The </a:t>
            </a:r>
            <a:r>
              <a:rPr lang="en-US" sz="1800" b="0" dirty="0"/>
              <a:t>central framework for business continuity </a:t>
            </a:r>
            <a:r>
              <a:rPr lang="en-US" sz="1800" b="0" dirty="0" smtClean="0"/>
              <a:t>management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comprises </a:t>
            </a:r>
            <a:r>
              <a:rPr lang="en-US" sz="1800" b="0" dirty="0"/>
              <a:t>the </a:t>
            </a:r>
            <a:r>
              <a:rPr lang="en-US" sz="1800" b="0" dirty="0" smtClean="0"/>
              <a:t>Business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Continuity </a:t>
            </a:r>
            <a:r>
              <a:rPr lang="en-US" sz="1800" b="0" dirty="0"/>
              <a:t>Policy and Methodology, along with associated general </a:t>
            </a:r>
            <a:r>
              <a:rPr lang="en-US" sz="1800" b="0" dirty="0" smtClean="0"/>
              <a:t>and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individual </a:t>
            </a:r>
            <a:r>
              <a:rPr lang="en-US" sz="1800" b="0" dirty="0"/>
              <a:t>continuity plans. This framework is aligned with the overarching documents of </a:t>
            </a:r>
            <a:r>
              <a:rPr lang="en-US" sz="1800" b="0" dirty="0" smtClean="0"/>
              <a:t>the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European </a:t>
            </a:r>
            <a:r>
              <a:rPr lang="en-US" sz="1800" b="0" dirty="0"/>
              <a:t>Central Bank in the realm of business continuity, as well as the leading standard </a:t>
            </a:r>
            <a:r>
              <a:rPr lang="en-US" sz="1800" b="0" dirty="0" smtClean="0"/>
              <a:t>for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business </a:t>
            </a:r>
            <a:r>
              <a:rPr lang="en-US" sz="1800" b="0" dirty="0"/>
              <a:t>continuity management ISO </a:t>
            </a:r>
            <a:r>
              <a:rPr lang="en-US" sz="1800" b="0" dirty="0" smtClean="0"/>
              <a:t>22301. </a:t>
            </a:r>
            <a:endParaRPr lang="sr-Latn-ME" sz="1800" b="0" dirty="0" smtClean="0"/>
          </a:p>
          <a:p>
            <a:pPr marL="0" indent="0" algn="just">
              <a:buNone/>
            </a:pPr>
            <a:r>
              <a:rPr lang="en-US" sz="1800" b="0" dirty="0" smtClean="0"/>
              <a:t>Business </a:t>
            </a:r>
            <a:r>
              <a:rPr lang="en-US" sz="1800" b="0" dirty="0"/>
              <a:t>continuity management at the Central Bank of Montenegro follows a phased </a:t>
            </a:r>
            <a:r>
              <a:rPr lang="en-US" sz="1800" b="0" dirty="0" smtClean="0"/>
              <a:t>approach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in </a:t>
            </a:r>
            <a:r>
              <a:rPr lang="en-US" sz="1800" b="0" dirty="0"/>
              <a:t>line with the PDCA (Plan-Do-Check-Act) cycle, including the following steps</a:t>
            </a:r>
            <a:r>
              <a:rPr lang="en-US" sz="1800" b="0" dirty="0" smtClean="0"/>
              <a:t>:</a:t>
            </a:r>
            <a:r>
              <a:rPr lang="sr-Latn-ME" sz="1800" b="0" dirty="0" smtClean="0"/>
              <a:t> </a:t>
            </a:r>
            <a:endParaRPr lang="en-US" sz="1800" b="0" dirty="0"/>
          </a:p>
          <a:p>
            <a:pPr marL="0" indent="0" algn="just">
              <a:buNone/>
            </a:pPr>
            <a:r>
              <a:rPr lang="en-US" sz="1800" b="0" dirty="0" smtClean="0"/>
              <a:t>• Understanding </a:t>
            </a:r>
            <a:r>
              <a:rPr lang="en-US" sz="1800" b="0" dirty="0"/>
              <a:t>the organization;</a:t>
            </a:r>
          </a:p>
          <a:p>
            <a:pPr marL="0" indent="0" algn="just">
              <a:buNone/>
            </a:pPr>
            <a:r>
              <a:rPr lang="en-US" sz="1800" b="0" dirty="0"/>
              <a:t>• Determining measures for ensuring business continuity;</a:t>
            </a:r>
          </a:p>
          <a:p>
            <a:pPr marL="0" indent="0" algn="just">
              <a:buNone/>
            </a:pPr>
            <a:r>
              <a:rPr lang="en-US" sz="1800" b="0" dirty="0"/>
              <a:t>• Defining and implementing responses to business disruptions and</a:t>
            </a:r>
          </a:p>
          <a:p>
            <a:pPr marL="0" indent="0" algn="just">
              <a:buNone/>
            </a:pPr>
            <a:r>
              <a:rPr lang="en-US" sz="1800" b="0" dirty="0" smtClean="0"/>
              <a:t>•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Testing</a:t>
            </a:r>
            <a:r>
              <a:rPr lang="en-US" sz="1800" b="0" dirty="0"/>
              <a:t>, maintenance, review and reporting (Central Bank of Montenegro, 2023</a:t>
            </a:r>
            <a:r>
              <a:rPr lang="en-US" sz="1800" b="0" dirty="0" smtClean="0"/>
              <a:t>).</a:t>
            </a:r>
            <a:r>
              <a:rPr lang="sr-Latn-ME" sz="1800" b="0" dirty="0" smtClean="0"/>
              <a:t> 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40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2400" dirty="0"/>
              <a:t>The climate-responsible business continuity function of a bank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7056" y="1556792"/>
            <a:ext cx="7601657" cy="43204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20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ME" sz="2400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013" y="980728"/>
            <a:ext cx="7632700" cy="4679950"/>
          </a:xfrm>
        </p:spPr>
        <p:txBody>
          <a:bodyPr/>
          <a:lstStyle/>
          <a:p>
            <a:pPr marL="0" indent="0" algn="just">
              <a:buNone/>
            </a:pPr>
            <a:r>
              <a:rPr lang="en-US" sz="1800" b="0" dirty="0"/>
              <a:t>Climate risks are among the most significant threats to banking operations in the </a:t>
            </a:r>
            <a:r>
              <a:rPr lang="en-US" sz="1800" b="0" dirty="0" smtClean="0"/>
              <a:t>future.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Physical </a:t>
            </a:r>
            <a:r>
              <a:rPr lang="en-US" sz="1800" b="0" dirty="0"/>
              <a:t>and transition climate risks pose a threat to achieving positive business outcomes </a:t>
            </a:r>
            <a:r>
              <a:rPr lang="en-US" sz="1800" b="0" dirty="0" smtClean="0"/>
              <a:t>for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banks</a:t>
            </a:r>
            <a:r>
              <a:rPr lang="en-US" sz="1800" b="0" dirty="0"/>
              <a:t>, which are achieved through actions via micro and macroeconomic </a:t>
            </a:r>
            <a:r>
              <a:rPr lang="en-US" sz="1800" b="0" dirty="0" smtClean="0"/>
              <a:t>transmission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channels</a:t>
            </a:r>
            <a:r>
              <a:rPr lang="en-US" sz="1800" b="0" dirty="0"/>
              <a:t>. As climate-adverse events become more frequent and result in substantial </a:t>
            </a:r>
            <a:r>
              <a:rPr lang="en-US" sz="1800" b="0" dirty="0" smtClean="0"/>
              <a:t>material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and </a:t>
            </a:r>
            <a:r>
              <a:rPr lang="en-US" sz="1800" b="0" dirty="0"/>
              <a:t>financial damages, banking institutions must consider climate change and integrate it </a:t>
            </a:r>
            <a:r>
              <a:rPr lang="en-US" sz="1800" b="0" dirty="0" smtClean="0"/>
              <a:t>into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a </a:t>
            </a:r>
            <a:r>
              <a:rPr lang="en-US" sz="1800" b="0" dirty="0"/>
              <a:t>holistic and comprehensive approach to </a:t>
            </a:r>
            <a:r>
              <a:rPr lang="en-US" sz="1800" b="0" dirty="0" smtClean="0"/>
              <a:t>managing </a:t>
            </a:r>
            <a:r>
              <a:rPr lang="en-US" sz="1800" b="0" dirty="0"/>
              <a:t>banking risks</a:t>
            </a:r>
            <a:r>
              <a:rPr lang="en-US" sz="1800" b="0" dirty="0" smtClean="0"/>
              <a:t>.</a:t>
            </a:r>
            <a:endParaRPr lang="sr-Latn-ME" sz="1800" b="0" dirty="0" smtClean="0"/>
          </a:p>
          <a:p>
            <a:pPr marL="0" indent="0" algn="just">
              <a:buNone/>
            </a:pPr>
            <a:r>
              <a:rPr lang="en-US" sz="1800" b="0" dirty="0"/>
              <a:t>The business continuity function aims to recover business functions and processes after </a:t>
            </a:r>
            <a:r>
              <a:rPr lang="en-US" sz="1800" b="0" dirty="0" smtClean="0"/>
              <a:t>the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occurrence </a:t>
            </a:r>
            <a:r>
              <a:rPr lang="en-US" sz="1800" b="0" dirty="0"/>
              <a:t>of a negative event that impacts the stability, operability and business outcomes </a:t>
            </a:r>
            <a:r>
              <a:rPr lang="en-US" sz="1800" b="0" dirty="0" smtClean="0"/>
              <a:t>of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a </a:t>
            </a:r>
            <a:r>
              <a:rPr lang="en-US" sz="1800" b="0" dirty="0"/>
              <a:t>bank. Business continuity tools and techniques are particularly suitable for climate </a:t>
            </a:r>
            <a:r>
              <a:rPr lang="en-US" sz="1800" b="0" dirty="0" smtClean="0"/>
              <a:t>risks,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considering </a:t>
            </a:r>
            <a:r>
              <a:rPr lang="en-US" sz="1800" b="0" dirty="0"/>
              <a:t>their characteristics and the potential for protecting the organization</a:t>
            </a:r>
            <a:r>
              <a:rPr lang="en-US" sz="1800" b="0" dirty="0" smtClean="0"/>
              <a:t>.</a:t>
            </a:r>
            <a:endParaRPr lang="sr-Latn-ME" sz="1800" b="0" dirty="0" smtClean="0"/>
          </a:p>
          <a:p>
            <a:pPr marL="0" indent="0" algn="just">
              <a:buNone/>
            </a:pPr>
            <a:r>
              <a:rPr lang="en-US" sz="1800" b="0" dirty="0" smtClean="0"/>
              <a:t>The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climate-responsible </a:t>
            </a:r>
            <a:r>
              <a:rPr lang="en-US" sz="1800" b="0" dirty="0"/>
              <a:t>business continuity function should contribute to the overall protection </a:t>
            </a:r>
            <a:r>
              <a:rPr lang="en-US" sz="1800" b="0" dirty="0" smtClean="0"/>
              <a:t>of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the </a:t>
            </a:r>
            <a:r>
              <a:rPr lang="en-US" sz="1800" b="0" dirty="0"/>
              <a:t>bank from climate risks, which can significantly jeopardize its business in terms </a:t>
            </a:r>
            <a:r>
              <a:rPr lang="en-US" sz="1800" b="0" dirty="0" smtClean="0"/>
              <a:t>of</a:t>
            </a:r>
            <a:r>
              <a:rPr lang="sr-Latn-ME" sz="1800" b="0" dirty="0" smtClean="0"/>
              <a:t> </a:t>
            </a:r>
            <a:r>
              <a:rPr lang="en-US" sz="1800" b="0" dirty="0" smtClean="0"/>
              <a:t>achieving </a:t>
            </a:r>
            <a:r>
              <a:rPr lang="en-US" sz="1800" b="0" dirty="0"/>
              <a:t>outcomes and impact the stability of the banking and economic system as a whole.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397F53-5CDB-477B-810D-9880C47CC9E1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39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rgbClr val="00388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rgbClr val="00388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CBCG prezentacija</Template>
  <TotalTime>1647</TotalTime>
  <Words>672</Words>
  <Application>Microsoft Office PowerPoint</Application>
  <PresentationFormat>On-screen Show (4:3)</PresentationFormat>
  <Paragraphs>61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Times New Roman</vt:lpstr>
      <vt:lpstr>Default Design</vt:lpstr>
      <vt:lpstr>CLIMATE RISK MANAGEMENT AS A FUNCTION OF BUSINESS CONTINUITY OF THE BANK  17th South-Eastern European Economic Research Workshop</vt:lpstr>
      <vt:lpstr>Brief overview</vt:lpstr>
      <vt:lpstr>Climate risks - Uncertainty for Long-Term Business</vt:lpstr>
      <vt:lpstr>Climate risks - Uncertainty for Long-Term Business</vt:lpstr>
      <vt:lpstr>Climate risks - Uncertainty for Long-Term Business</vt:lpstr>
      <vt:lpstr>Business Continuity - Effective Risk Management</vt:lpstr>
      <vt:lpstr>Business Continuity - Effective Risk Management</vt:lpstr>
      <vt:lpstr>The climate-responsible business continuity function of a bank</vt:lpstr>
      <vt:lpstr>Conclusion</vt:lpstr>
      <vt:lpstr>17th South-Eastern European Economic Research Workshop</vt:lpstr>
    </vt:vector>
  </TitlesOfParts>
  <Company>Centralna banka Crne Gore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Milos Martinovic</dc:creator>
  <cp:keywords> [SEC=BEZ OZNAKE TAJNOSTI]</cp:keywords>
  <cp:lastModifiedBy>Milos Martinovic</cp:lastModifiedBy>
  <cp:revision>71</cp:revision>
  <dcterms:created xsi:type="dcterms:W3CDTF">2022-02-17T07:27:20Z</dcterms:created>
  <dcterms:modified xsi:type="dcterms:W3CDTF">2023-10-26T12:29:30Z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M_ProtectiveMarkingImage_Header">
    <vt:lpwstr>C:\Program Files\Common Files\janusNET Shared\janusSEAL\Images\DocumentSlashBlue.png</vt:lpwstr>
  </property>
  <property fmtid="{D5CDD505-2E9C-101B-9397-08002B2CF9AE}" pid="3" name="PM_Caveats_Count">
    <vt:lpwstr>0</vt:lpwstr>
  </property>
  <property fmtid="{D5CDD505-2E9C-101B-9397-08002B2CF9AE}" pid="4" name="PM_DisplayValueSecClassificationWithQualifier">
    <vt:lpwstr>BEZ OZNAKE TAJNOSTI</vt:lpwstr>
  </property>
  <property fmtid="{D5CDD505-2E9C-101B-9397-08002B2CF9AE}" pid="5" name="PM_Qualifier">
    <vt:lpwstr/>
  </property>
  <property fmtid="{D5CDD505-2E9C-101B-9397-08002B2CF9AE}" pid="6" name="PM_SecurityClassification">
    <vt:lpwstr>BEZ OZNAKE TAJNOSTI</vt:lpwstr>
  </property>
  <property fmtid="{D5CDD505-2E9C-101B-9397-08002B2CF9AE}" pid="7" name="PM_InsertionValue">
    <vt:lpwstr>BEZ OZNAKE TAJNOSTI</vt:lpwstr>
  </property>
  <property fmtid="{D5CDD505-2E9C-101B-9397-08002B2CF9AE}" pid="8" name="PM_Originating_FileId">
    <vt:lpwstr>00802CE31B3B49228ED5D2201BDE36FB</vt:lpwstr>
  </property>
  <property fmtid="{D5CDD505-2E9C-101B-9397-08002B2CF9AE}" pid="9" name="PM_ProtectiveMarkingValue_Footer">
    <vt:lpwstr>BEZ OZNAKE TAJNOSTI</vt:lpwstr>
  </property>
  <property fmtid="{D5CDD505-2E9C-101B-9397-08002B2CF9AE}" pid="10" name="PM_Originator_Hash_SHA1">
    <vt:lpwstr>95F167FBFBFFFEABC052965BD8FAB9408D6EDC49</vt:lpwstr>
  </property>
  <property fmtid="{D5CDD505-2E9C-101B-9397-08002B2CF9AE}" pid="11" name="PM_OriginationTimeStamp">
    <vt:lpwstr>2023-10-26T12:24:01Z</vt:lpwstr>
  </property>
  <property fmtid="{D5CDD505-2E9C-101B-9397-08002B2CF9AE}" pid="12" name="PM_ProtectiveMarkingValue_Header">
    <vt:lpwstr>BEZ OZNAKE TAJNOSTI</vt:lpwstr>
  </property>
  <property fmtid="{D5CDD505-2E9C-101B-9397-08002B2CF9AE}" pid="13" name="PM_ProtectiveMarkingImage_Footer">
    <vt:lpwstr>C:\Program Files\Common Files\janusNET Shared\janusSEAL\Images\DocumentSlashBlue.png</vt:lpwstr>
  </property>
  <property fmtid="{D5CDD505-2E9C-101B-9397-08002B2CF9AE}" pid="14" name="PM_Namespace">
    <vt:lpwstr>2021.1.cbcg.me</vt:lpwstr>
  </property>
  <property fmtid="{D5CDD505-2E9C-101B-9397-08002B2CF9AE}" pid="15" name="PM_Version">
    <vt:lpwstr>2005.6</vt:lpwstr>
  </property>
  <property fmtid="{D5CDD505-2E9C-101B-9397-08002B2CF9AE}" pid="16" name="PM_Note">
    <vt:lpwstr/>
  </property>
  <property fmtid="{D5CDD505-2E9C-101B-9397-08002B2CF9AE}" pid="17" name="PM_Markers">
    <vt:lpwstr/>
  </property>
  <property fmtid="{D5CDD505-2E9C-101B-9397-08002B2CF9AE}" pid="18" name="PM_Hash_Version">
    <vt:lpwstr>2018.0</vt:lpwstr>
  </property>
  <property fmtid="{D5CDD505-2E9C-101B-9397-08002B2CF9AE}" pid="19" name="PM_Hash_Salt_Prev">
    <vt:lpwstr>007CE713C27C63816797BF8656D01C11</vt:lpwstr>
  </property>
  <property fmtid="{D5CDD505-2E9C-101B-9397-08002B2CF9AE}" pid="20" name="PM_Hash_Salt">
    <vt:lpwstr>41A672B344604023939A434B955BD0FB</vt:lpwstr>
  </property>
  <property fmtid="{D5CDD505-2E9C-101B-9397-08002B2CF9AE}" pid="21" name="PM_Hash_SHA1">
    <vt:lpwstr>05728D3220C1F7FA9648B005952D34EFFE83C2A0</vt:lpwstr>
  </property>
  <property fmtid="{D5CDD505-2E9C-101B-9397-08002B2CF9AE}" pid="22" name="PM_PrintOutPlacement_PPT">
    <vt:lpwstr/>
  </property>
  <property fmtid="{D5CDD505-2E9C-101B-9397-08002B2CF9AE}" pid="23" name="PM_SecurityClassification_Prev">
    <vt:lpwstr>BEZ OZNAKE TAJNOSTI</vt:lpwstr>
  </property>
  <property fmtid="{D5CDD505-2E9C-101B-9397-08002B2CF9AE}" pid="24" name="PM_Qualifier_Prev">
    <vt:lpwstr/>
  </property>
</Properties>
</file>